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6" r:id="rId3"/>
    <p:sldId id="257" r:id="rId4"/>
    <p:sldId id="273" r:id="rId5"/>
    <p:sldId id="275" r:id="rId6"/>
    <p:sldId id="258" r:id="rId7"/>
    <p:sldId id="274" r:id="rId8"/>
    <p:sldId id="276" r:id="rId9"/>
    <p:sldId id="271" r:id="rId10"/>
    <p:sldId id="260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70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-504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CFF0D-5D0E-44A6-A76F-8134312C6139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5284-38DF-4F4F-A301-2C68EF9BE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43330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CFF0D-5D0E-44A6-A76F-8134312C6139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5284-38DF-4F4F-A301-2C68EF9BE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88273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CFF0D-5D0E-44A6-A76F-8134312C6139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5284-38DF-4F4F-A301-2C68EF9BE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9643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CFF0D-5D0E-44A6-A76F-8134312C6139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5284-38DF-4F4F-A301-2C68EF9BE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17672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CFF0D-5D0E-44A6-A76F-8134312C6139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5284-38DF-4F4F-A301-2C68EF9BE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46939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CFF0D-5D0E-44A6-A76F-8134312C6139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5284-38DF-4F4F-A301-2C68EF9BE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22617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CFF0D-5D0E-44A6-A76F-8134312C6139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5284-38DF-4F4F-A301-2C68EF9BE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29687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CFF0D-5D0E-44A6-A76F-8134312C6139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5284-38DF-4F4F-A301-2C68EF9BE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1931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CFF0D-5D0E-44A6-A76F-8134312C6139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5284-38DF-4F4F-A301-2C68EF9BE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0196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CFF0D-5D0E-44A6-A76F-8134312C6139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5284-38DF-4F4F-A301-2C68EF9BE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2583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CFF0D-5D0E-44A6-A76F-8134312C6139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5284-38DF-4F4F-A301-2C68EF9BE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8749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CFF0D-5D0E-44A6-A76F-8134312C6139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35284-38DF-4F4F-A301-2C68EF9BE2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4464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5481" y="188640"/>
            <a:ext cx="9157845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" pitchFamily="34" charset="0"/>
                <a:cs typeface="Arial" pitchFamily="34" charset="0"/>
              </a:rPr>
              <a:t>КАЗАХСКИЙ НАЦИОНАЛЬНЫЙ УНИВЕРСИТЕТ ИМ. АЛЬ-ФАРАБИ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62366" y="1196753"/>
            <a:ext cx="75608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</a:rPr>
              <a:t>Высшая школа экономики и бизнеса</a:t>
            </a:r>
            <a:r>
              <a:rPr lang="ru-RU" sz="2400" dirty="0"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ru-RU" sz="2400" b="1" dirty="0">
                <a:latin typeface="Arial" panose="020B0604020202020204" pitchFamily="34" charset="0"/>
              </a:rPr>
              <a:t>Кафедра «Финансы и учет»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5361" y="4005065"/>
            <a:ext cx="112554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Arial" pitchFamily="34" charset="0"/>
                <a:cs typeface="Arial" pitchFamily="34" charset="0"/>
              </a:rPr>
              <a:t>Модуль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II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Современные финансовые услуги банков</a:t>
            </a:r>
          </a:p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Тема 10: «Кредитование субъектов малого и среднего бизнеса»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5736" y="5661249"/>
            <a:ext cx="9837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Дисциплина: </a:t>
            </a:r>
            <a:r>
              <a:rPr lang="ru-RU" b="1" dirty="0" smtClean="0">
                <a:latin typeface="Arial" panose="020B0604020202020204" pitchFamily="34" charset="0"/>
              </a:rPr>
              <a:t>Финансовые услуги банка</a:t>
            </a:r>
            <a:endParaRPr lang="ru-RU" b="1" dirty="0">
              <a:latin typeface="Arial" panose="020B0604020202020204" pitchFamily="34" charset="0"/>
            </a:endParaRPr>
          </a:p>
          <a:p>
            <a:r>
              <a:rPr lang="ru-RU" b="1" dirty="0">
                <a:latin typeface="Arial" panose="020B0604020202020204" pitchFamily="34" charset="0"/>
              </a:rPr>
              <a:t>Преподаватель: </a:t>
            </a:r>
            <a:r>
              <a:rPr lang="ru-RU" b="1" dirty="0" err="1">
                <a:latin typeface="Arial" panose="020B0604020202020204" pitchFamily="34" charset="0"/>
              </a:rPr>
              <a:t>к.э.н</a:t>
            </a:r>
            <a:r>
              <a:rPr lang="ru-RU" b="1" dirty="0">
                <a:latin typeface="Arial" panose="020B0604020202020204" pitchFamily="34" charset="0"/>
              </a:rPr>
              <a:t>., и.о </a:t>
            </a:r>
            <a:r>
              <a:rPr lang="kk-KZ" b="1" dirty="0">
                <a:latin typeface="Arial" panose="020B0604020202020204" pitchFamily="34" charset="0"/>
              </a:rPr>
              <a:t>д</a:t>
            </a:r>
            <a:r>
              <a:rPr lang="ru-RU" b="1" dirty="0" err="1">
                <a:latin typeface="Arial" panose="020B0604020202020204" pitchFamily="34" charset="0"/>
              </a:rPr>
              <a:t>оцента</a:t>
            </a:r>
            <a:r>
              <a:rPr lang="ru-RU" b="1" dirty="0">
                <a:latin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</a:rPr>
              <a:t>Касенова</a:t>
            </a:r>
            <a:r>
              <a:rPr lang="ru-RU" b="1" dirty="0">
                <a:latin typeface="Arial" panose="020B0604020202020204" pitchFamily="34" charset="0"/>
              </a:rPr>
              <a:t> Г.Е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89372" y="1988841"/>
            <a:ext cx="2692373" cy="194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85079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160" y="0"/>
            <a:ext cx="10515600" cy="905691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Примеры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инновационных продуктов кредитования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53008" y="2733262"/>
            <a:ext cx="3607904" cy="11728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Искусственный интеллект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82758" y="4373216"/>
            <a:ext cx="3250094" cy="17294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Ускоряет процесс подачи заявки на получение кредита МСБ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775714" y="4373215"/>
            <a:ext cx="3250094" cy="17294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Постоянное оценивает финансовое положение своих клиентов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 стрелкой 8"/>
          <p:cNvCxnSpPr>
            <a:stCxn id="5" idx="2"/>
            <a:endCxn id="6" idx="0"/>
          </p:cNvCxnSpPr>
          <p:nvPr/>
        </p:nvCxnSpPr>
        <p:spPr>
          <a:xfrm flipH="1">
            <a:off x="2807805" y="3906079"/>
            <a:ext cx="3349155" cy="467137"/>
          </a:xfrm>
          <a:prstGeom prst="straightConnector1">
            <a:avLst/>
          </a:prstGeom>
          <a:ln w="2222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5" idx="2"/>
            <a:endCxn id="7" idx="0"/>
          </p:cNvCxnSpPr>
          <p:nvPr/>
        </p:nvCxnSpPr>
        <p:spPr>
          <a:xfrm>
            <a:off x="6156960" y="3906079"/>
            <a:ext cx="3243801" cy="467136"/>
          </a:xfrm>
          <a:prstGeom prst="straightConnector1">
            <a:avLst/>
          </a:prstGeom>
          <a:ln w="2222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298174" y="665922"/>
            <a:ext cx="11559209" cy="192819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 искусственного интеллекта для превращения кредитования в долгосрочное партнерство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ИИ оказывает трансформирующее влияние на множество аспектов сектора финансовых услуг - от автоматизации процессов и персонализированного банковского обслуживания до управления рисками и предотвращения мошенничества. Провайдер автоматизированных денежных потоков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Kabbage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ссудил около 7 миллиардов долларов в качестве капитала 185 000 предприятий.</a:t>
            </a:r>
          </a:p>
        </p:txBody>
      </p:sp>
    </p:spTree>
    <p:extLst>
      <p:ext uri="{BB962C8B-B14F-4D97-AF65-F5344CB8AC3E}">
        <p14:creationId xmlns="" xmlns:p14="http://schemas.microsoft.com/office/powerpoint/2010/main" val="967096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11965" y="1306164"/>
            <a:ext cx="3429000" cy="15008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Предприятие имеет высокие показатели за месяц или квартал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5249516" y="1697933"/>
            <a:ext cx="2226365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984432" y="1306163"/>
            <a:ext cx="3429000" cy="15008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ИИ советует предприятию направить свободные средства на выплату кредита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11965" y="3761131"/>
            <a:ext cx="3429000" cy="21534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Выручка за 4 квартал у предприятия ниже показателей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может означать сокращение капитальных вложений в следующем году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707794" y="3037230"/>
            <a:ext cx="4119771" cy="1721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ИИ предлагает предприятиям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упреждающие индивидуальные советы по управлению денежными потоками в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будущем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707793" y="4931465"/>
            <a:ext cx="4119772" cy="1721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ИИ рекомендует индивидуальные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продукты, такие как доступная рассрочка для финансирования критически важных для бизнеса инвестиций</a:t>
            </a:r>
          </a:p>
        </p:txBody>
      </p:sp>
      <p:cxnSp>
        <p:nvCxnSpPr>
          <p:cNvPr id="12" name="Прямая со стрелкой 11"/>
          <p:cNvCxnSpPr>
            <a:stCxn id="7" idx="3"/>
            <a:endCxn id="9" idx="1"/>
          </p:cNvCxnSpPr>
          <p:nvPr/>
        </p:nvCxnSpPr>
        <p:spPr>
          <a:xfrm flipV="1">
            <a:off x="4740965" y="3897794"/>
            <a:ext cx="2966829" cy="940077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7" idx="3"/>
            <a:endCxn id="10" idx="1"/>
          </p:cNvCxnSpPr>
          <p:nvPr/>
        </p:nvCxnSpPr>
        <p:spPr>
          <a:xfrm>
            <a:off x="4740965" y="4837871"/>
            <a:ext cx="2966828" cy="954158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330475" y="82826"/>
            <a:ext cx="11787808" cy="11007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Работая с банковскими и бухгалтерскими данными в режиме реального времени, платформа может быстро определить, когда у ее компаний возникают проблемы и есть риск дефолта. Однако на самом деле это лишь малая часть того, на что способен ИИ. Задачи, которые может решить ИИ на основе данных:</a:t>
            </a:r>
          </a:p>
        </p:txBody>
      </p:sp>
    </p:spTree>
    <p:extLst>
      <p:ext uri="{BB962C8B-B14F-4D97-AF65-F5344CB8AC3E}">
        <p14:creationId xmlns="" xmlns:p14="http://schemas.microsoft.com/office/powerpoint/2010/main" val="4077909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341741" y="1855304"/>
            <a:ext cx="3508513" cy="12920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Decimal factor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341741" y="4793974"/>
            <a:ext cx="3508513" cy="12920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МСБ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5327374" y="3147391"/>
            <a:ext cx="0" cy="1646583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V="1">
            <a:off x="6891130" y="3147391"/>
            <a:ext cx="0" cy="1646583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357809" y="3094382"/>
            <a:ext cx="3491116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редприятия вкладывают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оборотный капитал в счет будущих продаж по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кредиту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>
            <a:stCxn id="9" idx="3"/>
          </p:cNvCxnSpPr>
          <p:nvPr/>
        </p:nvCxnSpPr>
        <p:spPr>
          <a:xfrm>
            <a:off x="3848925" y="3970682"/>
            <a:ext cx="1478449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891130" y="3978964"/>
            <a:ext cx="147845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8343071" y="3147391"/>
            <a:ext cx="3613703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редприятия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возвращают деньги только тогда, когда им платят - в виде ежедневного процента от продаж карты через терминал продавца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18661" y="208722"/>
            <a:ext cx="11738113" cy="13815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Связывание выплат с реальными показателями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не начинает оказывать давление, если у клиента низкие продажи через месяц или два. Поскольку первоначальная ссуда связана с послужным списком продаж, весь процесс вряд ли выйдет из-под контроля.</a:t>
            </a:r>
          </a:p>
        </p:txBody>
      </p:sp>
    </p:spTree>
    <p:extLst>
      <p:ext uri="{BB962C8B-B14F-4D97-AF65-F5344CB8AC3E}">
        <p14:creationId xmlns="" xmlns:p14="http://schemas.microsoft.com/office/powerpoint/2010/main" val="1503333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9331" y="119270"/>
            <a:ext cx="11857382" cy="23158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Доказательство того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предприятие способно обслуживать ссуду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Capital Float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оценивает кредитоспособность заемщика по более чем 2000 точек данных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используя для этого отзывы о клиенте или предприятии в Интернете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историю транзакций с торговых площадок электронной коммерции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официальные страницы в социальных сетях и так далее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Также 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Capital Float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использует новейший способ оценки кредитоспособности – 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психометрическая оценка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22813" y="2584174"/>
            <a:ext cx="4830417" cy="11131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Capital Float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 психометрическую оценку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6773" y="4204252"/>
            <a:ext cx="3096039" cy="19381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Оценка степени с которой предприятие имеет возможность масштабировать бизнес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453230" y="4204251"/>
            <a:ext cx="3096039" cy="19381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Сравнение с конкурентами в отрасли 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90001" y="4204251"/>
            <a:ext cx="3096039" cy="19381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Отношение к кредитам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 стрелкой 10"/>
          <p:cNvCxnSpPr>
            <a:stCxn id="6" idx="1"/>
            <a:endCxn id="7" idx="0"/>
          </p:cNvCxnSpPr>
          <p:nvPr/>
        </p:nvCxnSpPr>
        <p:spPr>
          <a:xfrm flipH="1">
            <a:off x="2074793" y="3140766"/>
            <a:ext cx="1548020" cy="1063486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6" idx="2"/>
            <a:endCxn id="9" idx="0"/>
          </p:cNvCxnSpPr>
          <p:nvPr/>
        </p:nvCxnSpPr>
        <p:spPr>
          <a:xfrm flipH="1">
            <a:off x="6038021" y="3697357"/>
            <a:ext cx="1" cy="506894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6" idx="3"/>
          </p:cNvCxnSpPr>
          <p:nvPr/>
        </p:nvCxnSpPr>
        <p:spPr>
          <a:xfrm>
            <a:off x="8453230" y="3140766"/>
            <a:ext cx="1548019" cy="1053546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517691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7687" y="248478"/>
            <a:ext cx="11410122" cy="139147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Оценка будущих результатов бизнеса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Канадская компания </a:t>
            </a:r>
            <a:r>
              <a:rPr lang="en-US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Clearbanc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подключается к учетным записям МСБ,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которые они используют для ведения своего бизнеса, чтобы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Clearbanc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анализировал данные о доходах и оценивал состояние бизнеса непосредственно из источника.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15009" y="2226365"/>
            <a:ext cx="3697356" cy="1302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 остальные компании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497418" y="2226365"/>
            <a:ext cx="3697356" cy="1302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Clearbanc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15009" y="4694582"/>
            <a:ext cx="3697356" cy="1302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Оценивают прошлые результаты 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97418" y="4694582"/>
            <a:ext cx="3697356" cy="1302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Определяет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потенциальный денежный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поток исходя из будущих результатов бизнеса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 стрелкой 10"/>
          <p:cNvCxnSpPr>
            <a:stCxn id="5" idx="2"/>
          </p:cNvCxnSpPr>
          <p:nvPr/>
        </p:nvCxnSpPr>
        <p:spPr>
          <a:xfrm flipH="1">
            <a:off x="2643809" y="3528391"/>
            <a:ext cx="0" cy="1166191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9346096" y="3528391"/>
            <a:ext cx="0" cy="1166191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072676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98174" y="149088"/>
            <a:ext cx="11529392" cy="214685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Альтернативное онлайн-кредитование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Австралии предлагают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малому бизнесу быстрые и гибкие ссуды с новыми технологиями, которые устраняют препятствия (время до утверждения), с которыми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МСБ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традиционно сталкиваются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Judo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Bank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это полностью лицензированный банк-претендент, специализирующийся только на кредитовании малого и среднего бизнеса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94213" y="2544418"/>
            <a:ext cx="5337313" cy="9143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нововведения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71999" y="4104861"/>
            <a:ext cx="2981739" cy="16896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Обработка заявки – 10 минут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Предоставление средств – 24 часа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2474" y="4104861"/>
            <a:ext cx="2981739" cy="16896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 облачных технологий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731524" y="4104861"/>
            <a:ext cx="2981739" cy="16896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Привязка банковского счета к платформе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 стрелкой 13"/>
          <p:cNvCxnSpPr>
            <a:stCxn id="6" idx="1"/>
            <a:endCxn id="11" idx="0"/>
          </p:cNvCxnSpPr>
          <p:nvPr/>
        </p:nvCxnSpPr>
        <p:spPr>
          <a:xfrm flipH="1">
            <a:off x="1903344" y="3001618"/>
            <a:ext cx="1490869" cy="1103243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12" idx="0"/>
          </p:cNvCxnSpPr>
          <p:nvPr/>
        </p:nvCxnSpPr>
        <p:spPr>
          <a:xfrm>
            <a:off x="8731525" y="3001618"/>
            <a:ext cx="1490869" cy="1103243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8" idx="0"/>
          </p:cNvCxnSpPr>
          <p:nvPr/>
        </p:nvCxnSpPr>
        <p:spPr>
          <a:xfrm>
            <a:off x="6062869" y="3458817"/>
            <a:ext cx="0" cy="646044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838504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8296" y="168966"/>
            <a:ext cx="11608904" cy="17194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Кредитование с присваиванием компаниям оценки социального воздействия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Creci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это платформа для кредитования малого и среднего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бизнеса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Помимо удовлетворения кредитных потребностей малого и среднего бизнеса,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Creci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оценивает, насколько деятельность и продукты компаний соответствуют целям устойчивого развития Организации Объединенных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Наций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Creci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предоставляет ссуды МСП, поддерживающим местную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микросреду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13482" y="2176670"/>
            <a:ext cx="5138531" cy="11926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области кредитования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8296" y="3766931"/>
            <a:ext cx="3523422" cy="25477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Расширение прав и возможностей людей - сокращение бедности и голода, обеспечение равенства и улучшение условий жизни и здравоохранения.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21037" y="3766932"/>
            <a:ext cx="3523422" cy="25477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Расширение прав и возможностей сообществ - создание рабочих мест, построение экономики и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инфраструктуры,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также ответственное производство и потребление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363778" y="3859697"/>
            <a:ext cx="3523422" cy="24549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Защита окружающей среды - климат / энергия и чистая вода</a:t>
            </a:r>
          </a:p>
        </p:txBody>
      </p:sp>
      <p:cxnSp>
        <p:nvCxnSpPr>
          <p:cNvPr id="10" name="Прямая со стрелкой 9"/>
          <p:cNvCxnSpPr>
            <a:stCxn id="5" idx="2"/>
            <a:endCxn id="7" idx="0"/>
          </p:cNvCxnSpPr>
          <p:nvPr/>
        </p:nvCxnSpPr>
        <p:spPr>
          <a:xfrm>
            <a:off x="6082748" y="3369366"/>
            <a:ext cx="0" cy="397566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5" idx="1"/>
            <a:endCxn id="6" idx="0"/>
          </p:cNvCxnSpPr>
          <p:nvPr/>
        </p:nvCxnSpPr>
        <p:spPr>
          <a:xfrm flipH="1">
            <a:off x="2040007" y="2773018"/>
            <a:ext cx="1473475" cy="993913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5" idx="3"/>
            <a:endCxn id="8" idx="0"/>
          </p:cNvCxnSpPr>
          <p:nvPr/>
        </p:nvCxnSpPr>
        <p:spPr>
          <a:xfrm>
            <a:off x="8652013" y="2773018"/>
            <a:ext cx="1473476" cy="1086679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614531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965" y="775251"/>
            <a:ext cx="11648661" cy="57945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Традиционные банки призваны сыграть решающую роль в том, чтобы помочь как можно большему количеству малых и средних предприятий пережить кризис COVID-19. Сейчас их послужной список оставляет желать лучшего. Если они не предпримут быстрых шагов, банки рискуют выйти из пандемии с такой же запятнанной репутацией, как у таких компаний, как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EasyJet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Carluccio’s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Travelodge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Topshop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Waterstones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Реальность такова, что отношение крупных банков к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МСБ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продолжением того, как они ведут себя более десяти лет. В то время как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финтех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-компании использовали новаторский потенциал данных, цифровых технологий и открытого банковского обслуживания для создания гибких продуктов и услуг для МСП, традиционные банки гораздо медленнее удовлетворяли потребности этого сектора.</a:t>
            </a:r>
          </a:p>
          <a:p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Пандемия COVID-19 дала понять, что отсутствие у банков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клиентоориентированности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является серьезной ошибкой. Старым кредиторам еще не поздно поучиться у своих инновационных конкурентов в сфере финансовых технологий. Традиционные банки, которые хотят понять потенциал данных и ИИ, имеют шанс переосмыслить свои отношения с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МСБ.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Создавая целевые, персонализированные партнерские отношения с добавленной стоимостью, банки имеют возможность восстановить связь с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МСБ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впервые с момента краха 2008 года.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26165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Заключение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230800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44731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использованной литературы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809" y="844731"/>
            <a:ext cx="11360426" cy="56455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Лаврушин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О.И.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Бровкина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Косарев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Современные банковские продукты и услуги. Учебник- М.: КНОРУС, 2020г. – с.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endParaRPr lang="en-U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https://smebanking.news/ru/24666-innovacii-v-segmente-msb-bankinga-2019-goda-banki-lidery-i-klyuchevye-napravleniya/</a:t>
            </a:r>
            <a:endParaRPr lang="en-U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Казанская Е.А. Инновации в банковской сфере // Молодой ученый. - 2016. - №15. - С. 297-301.</a:t>
            </a:r>
            <a:endParaRPr lang="en-US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https://www.fintechfutures.com/2020/05/six-fintech-innovations-that-bank-lenders-must-embrace-and-fast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://www.provenir.com/blog/global-roundup-innovative-sme-lenders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endPara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https://www.lendfoundry.com/top-10-innovative-fintech-solutions-offerings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endPara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5796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130629"/>
            <a:ext cx="12192000" cy="1193074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Содержание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215889"/>
            <a:ext cx="12192000" cy="3887333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Банковский продукт</a:t>
            </a:r>
            <a:endPara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Ключевые направления банковских инноваций для МСБ</a:t>
            </a:r>
            <a:endPara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Основные проблемы кредитования МСБ</a:t>
            </a:r>
            <a:endPara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Примеры инновационных продуктов кредитования</a:t>
            </a:r>
          </a:p>
          <a:p>
            <a:pPr algn="l"/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237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9248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Банковский продукт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892731" y="1843043"/>
            <a:ext cx="4406537" cy="9262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Элементы банковского продукта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38200" y="3426823"/>
            <a:ext cx="2037805" cy="27954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Банковские услуги (расчётные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депозитные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кредитные)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33799" y="3426823"/>
            <a:ext cx="2037805" cy="27954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Банковские операции (</a:t>
            </a: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продуктообразующие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аналитические)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29399" y="3426823"/>
            <a:ext cx="2037805" cy="27954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Банковские технологии (порядок совершения операций)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524999" y="3426823"/>
            <a:ext cx="2037805" cy="27954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Банковские документы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 стрелкой 12"/>
          <p:cNvCxnSpPr>
            <a:stCxn id="7" idx="1"/>
            <a:endCxn id="8" idx="0"/>
          </p:cNvCxnSpPr>
          <p:nvPr/>
        </p:nvCxnSpPr>
        <p:spPr>
          <a:xfrm flipH="1">
            <a:off x="1857103" y="2306185"/>
            <a:ext cx="2035628" cy="1120638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7" idx="2"/>
            <a:endCxn id="9" idx="0"/>
          </p:cNvCxnSpPr>
          <p:nvPr/>
        </p:nvCxnSpPr>
        <p:spPr>
          <a:xfrm flipH="1">
            <a:off x="4752702" y="2769326"/>
            <a:ext cx="1343298" cy="657497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7" idx="2"/>
            <a:endCxn id="10" idx="0"/>
          </p:cNvCxnSpPr>
          <p:nvPr/>
        </p:nvCxnSpPr>
        <p:spPr>
          <a:xfrm>
            <a:off x="6096000" y="2769326"/>
            <a:ext cx="1552302" cy="657497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7" idx="3"/>
            <a:endCxn id="11" idx="0"/>
          </p:cNvCxnSpPr>
          <p:nvPr/>
        </p:nvCxnSpPr>
        <p:spPr>
          <a:xfrm>
            <a:off x="8299268" y="2306185"/>
            <a:ext cx="2244634" cy="1120638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226942" y="583958"/>
            <a:ext cx="11738113" cy="10833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Банковский продукт можно считать формой проявления банковской услуги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элементами банковского продукта являются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793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53989" y="113212"/>
            <a:ext cx="3936274" cy="975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Виды банковских продуктов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85360" y="1698171"/>
            <a:ext cx="2673532" cy="8621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объему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35783" y="2937193"/>
            <a:ext cx="2673532" cy="8621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Нелимитированный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34938" y="2937194"/>
            <a:ext cx="2673532" cy="8621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Лимитированный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77794" y="4546245"/>
            <a:ext cx="2673532" cy="8621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массовости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523799" y="4546244"/>
            <a:ext cx="2673532" cy="8621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форме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1480" y="5876563"/>
            <a:ext cx="1911532" cy="7749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Единичный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976154" y="5876563"/>
            <a:ext cx="1911532" cy="7749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Массовый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568033" y="5876563"/>
            <a:ext cx="1911532" cy="7749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Имущество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0132707" y="5876564"/>
            <a:ext cx="1911532" cy="7749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Имущественное право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/>
          <p:cNvCxnSpPr>
            <a:stCxn id="4" idx="2"/>
            <a:endCxn id="5" idx="0"/>
          </p:cNvCxnSpPr>
          <p:nvPr/>
        </p:nvCxnSpPr>
        <p:spPr>
          <a:xfrm>
            <a:off x="6122126" y="1088572"/>
            <a:ext cx="0" cy="609599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122126" y="2560320"/>
            <a:ext cx="0" cy="262393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 flipV="1">
            <a:off x="4371704" y="2822713"/>
            <a:ext cx="1750422" cy="0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6122126" y="2822713"/>
            <a:ext cx="1750422" cy="0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7" idx="0"/>
          </p:cNvCxnSpPr>
          <p:nvPr/>
        </p:nvCxnSpPr>
        <p:spPr>
          <a:xfrm flipV="1">
            <a:off x="4371704" y="2822713"/>
            <a:ext cx="0" cy="114481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endCxn id="6" idx="0"/>
          </p:cNvCxnSpPr>
          <p:nvPr/>
        </p:nvCxnSpPr>
        <p:spPr>
          <a:xfrm>
            <a:off x="7872547" y="2822713"/>
            <a:ext cx="2" cy="114480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2614561" y="1393371"/>
            <a:ext cx="7244106" cy="0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2614560" y="1393371"/>
            <a:ext cx="0" cy="3152873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9858667" y="1393371"/>
            <a:ext cx="1897" cy="3152874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614560" y="5408393"/>
            <a:ext cx="0" cy="262393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9858667" y="5408393"/>
            <a:ext cx="0" cy="262393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1340363" y="5670786"/>
            <a:ext cx="2610964" cy="0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>
            <a:off x="8523799" y="5670786"/>
            <a:ext cx="2564674" cy="0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3931920" y="5670786"/>
            <a:ext cx="0" cy="205777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1340363" y="5670786"/>
            <a:ext cx="0" cy="205777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11088473" y="5670786"/>
            <a:ext cx="0" cy="205777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8523799" y="5670786"/>
            <a:ext cx="0" cy="205777"/>
          </a:xfrm>
          <a:prstGeom prst="line">
            <a:avLst/>
          </a:prstGeom>
          <a:ln w="222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176961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99791" y="437321"/>
            <a:ext cx="5615609" cy="14511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Новые банковские продукты на рынке 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8662" y="2584172"/>
            <a:ext cx="2484783" cy="11330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Пластиковые карты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20498" y="2567607"/>
            <a:ext cx="2484783" cy="11330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Электронные системы платежей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22334" y="2567608"/>
            <a:ext cx="2484783" cy="11330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banking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649894" y="4167807"/>
            <a:ext cx="2484783" cy="15471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Форвардные операции (опцион)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65203" y="4167805"/>
            <a:ext cx="2484783" cy="15471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Операции по сочетанию единого банковского счета с овердрафтом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478617" y="2584172"/>
            <a:ext cx="2484783" cy="11330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Форфейтинговые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операции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080512" y="4182713"/>
            <a:ext cx="2484783" cy="15471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Своп-операции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 стрелкой 12"/>
          <p:cNvCxnSpPr>
            <a:stCxn id="4" idx="2"/>
            <a:endCxn id="9" idx="0"/>
          </p:cNvCxnSpPr>
          <p:nvPr/>
        </p:nvCxnSpPr>
        <p:spPr>
          <a:xfrm flipH="1">
            <a:off x="6107595" y="1888434"/>
            <a:ext cx="1" cy="2279371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8" idx="0"/>
          </p:cNvCxnSpPr>
          <p:nvPr/>
        </p:nvCxnSpPr>
        <p:spPr>
          <a:xfrm flipH="1">
            <a:off x="2892286" y="1888433"/>
            <a:ext cx="407506" cy="2279374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3"/>
            <a:endCxn id="10" idx="0"/>
          </p:cNvCxnSpPr>
          <p:nvPr/>
        </p:nvCxnSpPr>
        <p:spPr>
          <a:xfrm>
            <a:off x="8915400" y="1162878"/>
            <a:ext cx="1805609" cy="1421294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7" idx="0"/>
          </p:cNvCxnSpPr>
          <p:nvPr/>
        </p:nvCxnSpPr>
        <p:spPr>
          <a:xfrm>
            <a:off x="7664725" y="1888433"/>
            <a:ext cx="1" cy="679175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endCxn id="6" idx="0"/>
          </p:cNvCxnSpPr>
          <p:nvPr/>
        </p:nvCxnSpPr>
        <p:spPr>
          <a:xfrm>
            <a:off x="4562889" y="1888433"/>
            <a:ext cx="1" cy="679174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4" idx="1"/>
          </p:cNvCxnSpPr>
          <p:nvPr/>
        </p:nvCxnSpPr>
        <p:spPr>
          <a:xfrm flipH="1">
            <a:off x="1488385" y="1162878"/>
            <a:ext cx="1811406" cy="1421294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11" idx="0"/>
          </p:cNvCxnSpPr>
          <p:nvPr/>
        </p:nvCxnSpPr>
        <p:spPr>
          <a:xfrm>
            <a:off x="8936106" y="1865237"/>
            <a:ext cx="386798" cy="2317476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933982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6635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Ключевые направления банковских инноваций для МСБ</a:t>
            </a:r>
            <a:b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70811" y="1532707"/>
            <a:ext cx="4659086" cy="6792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Ключевые направления инноваций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83474" y="2873829"/>
            <a:ext cx="2490652" cy="10101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Платежи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184571" y="4611190"/>
            <a:ext cx="2490652" cy="10101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Искусственный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интеллект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69177" y="4611190"/>
            <a:ext cx="2490652" cy="10101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 регистрация бизнеса и открытие счёта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850674" y="2873829"/>
            <a:ext cx="2490652" cy="10101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Нефинансовые услуги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117874" y="2873829"/>
            <a:ext cx="2490652" cy="10101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Финансирование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 стрелкой 10"/>
          <p:cNvCxnSpPr>
            <a:stCxn id="4" idx="1"/>
            <a:endCxn id="5" idx="0"/>
          </p:cNvCxnSpPr>
          <p:nvPr/>
        </p:nvCxnSpPr>
        <p:spPr>
          <a:xfrm flipH="1">
            <a:off x="1828800" y="1872342"/>
            <a:ext cx="1942011" cy="1001487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7" idx="0"/>
          </p:cNvCxnSpPr>
          <p:nvPr/>
        </p:nvCxnSpPr>
        <p:spPr>
          <a:xfrm flipH="1">
            <a:off x="3914503" y="2211976"/>
            <a:ext cx="343988" cy="2399214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4" idx="2"/>
            <a:endCxn id="8" idx="0"/>
          </p:cNvCxnSpPr>
          <p:nvPr/>
        </p:nvCxnSpPr>
        <p:spPr>
          <a:xfrm flipH="1">
            <a:off x="6096000" y="2211976"/>
            <a:ext cx="4354" cy="661853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4" idx="3"/>
            <a:endCxn id="9" idx="0"/>
          </p:cNvCxnSpPr>
          <p:nvPr/>
        </p:nvCxnSpPr>
        <p:spPr>
          <a:xfrm>
            <a:off x="8429897" y="1872342"/>
            <a:ext cx="1933303" cy="1001487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6" idx="0"/>
          </p:cNvCxnSpPr>
          <p:nvPr/>
        </p:nvCxnSpPr>
        <p:spPr>
          <a:xfrm>
            <a:off x="7916091" y="2211976"/>
            <a:ext cx="513806" cy="2399214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109330" y="596348"/>
            <a:ext cx="11917018" cy="6957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последние два года банки активно развивают и внедряют цифровые технологии для МСБ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идёт в ногу с цифровой трансформацией всего финансового сектора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211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7078" y="477077"/>
            <a:ext cx="2922104" cy="12125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Сфера платежей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28321" y="477077"/>
            <a:ext cx="2922104" cy="12125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Нефинансовые услуги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779565" y="477077"/>
            <a:ext cx="2922104" cy="12125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Финансирование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1451112" y="2047461"/>
            <a:ext cx="974035" cy="1560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9753598" y="2047461"/>
            <a:ext cx="974035" cy="1560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602355" y="2047461"/>
            <a:ext cx="974035" cy="1560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77079" y="4094921"/>
            <a:ext cx="2922103" cy="24450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виртуальные карты, онлайн-кассы, мгновенные переводы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859079" y="4247321"/>
            <a:ext cx="2922103" cy="24450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Уменьшение времени обработки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заявки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628322" y="4247321"/>
            <a:ext cx="2922103" cy="24450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онлайн-бухгалтерия, проверка контрагентов</a:t>
            </a:r>
          </a:p>
        </p:txBody>
      </p:sp>
    </p:spTree>
    <p:extLst>
      <p:ext uri="{BB962C8B-B14F-4D97-AF65-F5344CB8AC3E}">
        <p14:creationId xmlns="" xmlns:p14="http://schemas.microsoft.com/office/powerpoint/2010/main" val="3693374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1622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проблемы </a:t>
            </a:r>
            <a:r>
              <a:rPr lang="ru-RU" sz="3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кредитования МСБ</a:t>
            </a:r>
            <a:br>
              <a:rPr lang="ru-RU" sz="3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7748" y="805069"/>
            <a:ext cx="11459817" cy="302149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Малый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средний бизнес (МСБ)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данный момент является самой уязвимой частью экономики Казахстана,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несмотря на многочисленные программы поддержки, в том числе и льготного кредитования. На развитие нужны средства, желательно длинные и дешевые. Банки заинтересованы в работе с малыми предприятиями, но пока могут привлечь заемщиков лишь снижением ставок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Основная проблема привлечения внешнего финансирования МСБ — отсутствие хороших залогов и недостаточная финансовая устойчивость — они особо уязвимы в кризисные времена.</a:t>
            </a:r>
          </a:p>
        </p:txBody>
      </p:sp>
    </p:spTree>
    <p:extLst>
      <p:ext uri="{BB962C8B-B14F-4D97-AF65-F5344CB8AC3E}">
        <p14:creationId xmlns="" xmlns:p14="http://schemas.microsoft.com/office/powerpoint/2010/main" val="2510018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967" y="1441174"/>
            <a:ext cx="2276061" cy="2047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Модернизация систем </a:t>
            </a: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телекомуникаций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44714" y="1441171"/>
            <a:ext cx="2276061" cy="2047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Надежность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электронных каналов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385852" y="1441172"/>
            <a:ext cx="2276061" cy="2047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Дистанционное одобрение заявки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385852" y="4542184"/>
            <a:ext cx="2276061" cy="2047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своевременной информационной поддержки бизнес-процессов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7321" y="4542184"/>
            <a:ext cx="2276061" cy="2047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Максимальная централизация всех сервисов и бизнес-приложений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44715" y="4542184"/>
            <a:ext cx="2276061" cy="20474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</a:t>
            </a: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блокчейн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технологий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H="1">
            <a:off x="1573689" y="3488635"/>
            <a:ext cx="1662" cy="1053549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10523882" y="3488635"/>
            <a:ext cx="0" cy="1053549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6066179" y="3488635"/>
            <a:ext cx="0" cy="1053549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2459931" y="156535"/>
            <a:ext cx="7245626" cy="7205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которые нужно решить при кредитовании МСБ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 стрелкой 22"/>
          <p:cNvCxnSpPr>
            <a:endCxn id="6" idx="0"/>
          </p:cNvCxnSpPr>
          <p:nvPr/>
        </p:nvCxnSpPr>
        <p:spPr>
          <a:xfrm>
            <a:off x="6046715" y="877127"/>
            <a:ext cx="0" cy="564044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5" idx="0"/>
          </p:cNvCxnSpPr>
          <p:nvPr/>
        </p:nvCxnSpPr>
        <p:spPr>
          <a:xfrm flipH="1">
            <a:off x="1605998" y="877125"/>
            <a:ext cx="1367458" cy="564049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7" idx="0"/>
          </p:cNvCxnSpPr>
          <p:nvPr/>
        </p:nvCxnSpPr>
        <p:spPr>
          <a:xfrm>
            <a:off x="9223506" y="877125"/>
            <a:ext cx="1300377" cy="564047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4185445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1135</Words>
  <Application>Microsoft Office PowerPoint</Application>
  <PresentationFormat>Произвольный</PresentationFormat>
  <Paragraphs>116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КАЗАХСКИЙ НАЦИОНАЛЬНЫЙ УНИВЕРСИТЕТ ИМ. АЛЬ-ФАРАБИ</vt:lpstr>
      <vt:lpstr>Содержание:</vt:lpstr>
      <vt:lpstr>1. Банковский продукт</vt:lpstr>
      <vt:lpstr>Слайд 4</vt:lpstr>
      <vt:lpstr>Слайд 5</vt:lpstr>
      <vt:lpstr>2. Ключевые направления банковских инноваций для МСБ </vt:lpstr>
      <vt:lpstr>Слайд 7</vt:lpstr>
      <vt:lpstr>  3. Основные проблемы кредитования МСБ  </vt:lpstr>
      <vt:lpstr>Слайд 9</vt:lpstr>
      <vt:lpstr>4. Примеры инновационных продуктов кредитования</vt:lpstr>
      <vt:lpstr>Слайд 11</vt:lpstr>
      <vt:lpstr>Слайд 12</vt:lpstr>
      <vt:lpstr>Слайд 13</vt:lpstr>
      <vt:lpstr>Слайд 14</vt:lpstr>
      <vt:lpstr>Слайд 15</vt:lpstr>
      <vt:lpstr>Слайд 16</vt:lpstr>
      <vt:lpstr>Заключение</vt:lpstr>
      <vt:lpstr>Список использованной литературы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КАЗАХСКИЙ НАЦИОНАЛЬНЫЙ УНИВЕРСИТЕТ ИМ. АЛЬ-ФАРАБИ</dc:title>
  <dc:creator>Ержан</dc:creator>
  <cp:lastModifiedBy>Гульмира</cp:lastModifiedBy>
  <cp:revision>49</cp:revision>
  <dcterms:created xsi:type="dcterms:W3CDTF">2020-09-20T13:29:57Z</dcterms:created>
  <dcterms:modified xsi:type="dcterms:W3CDTF">2020-11-01T15:41:33Z</dcterms:modified>
</cp:coreProperties>
</file>